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3">
  <p:sldMasterIdLst>
    <p:sldMasterId id="2147483648" r:id="rId4"/>
    <p:sldMasterId id="2147483657" r:id="rId5"/>
  </p:sldMasterIdLst>
  <p:notesMasterIdLst>
    <p:notesMasterId r:id="rId36"/>
  </p:notesMasterIdLst>
  <p:handoutMasterIdLst>
    <p:handoutMasterId r:id="rId37"/>
  </p:handoutMasterIdLst>
  <p:sldIdLst>
    <p:sldId id="256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81" r:id="rId14"/>
    <p:sldId id="273" r:id="rId15"/>
    <p:sldId id="282" r:id="rId16"/>
    <p:sldId id="274" r:id="rId17"/>
    <p:sldId id="283" r:id="rId18"/>
    <p:sldId id="275" r:id="rId19"/>
    <p:sldId id="276" r:id="rId20"/>
    <p:sldId id="277" r:id="rId21"/>
    <p:sldId id="285" r:id="rId22"/>
    <p:sldId id="284" r:id="rId23"/>
    <p:sldId id="286" r:id="rId24"/>
    <p:sldId id="287" r:id="rId25"/>
    <p:sldId id="288" r:id="rId26"/>
    <p:sldId id="290" r:id="rId27"/>
    <p:sldId id="278" r:id="rId28"/>
    <p:sldId id="291" r:id="rId29"/>
    <p:sldId id="292" r:id="rId30"/>
    <p:sldId id="279" r:id="rId31"/>
    <p:sldId id="294" r:id="rId32"/>
    <p:sldId id="280" r:id="rId33"/>
    <p:sldId id="289" r:id="rId34"/>
    <p:sldId id="265" r:id="rId3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3884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72EC419-1639-4029-BCEC-633ECA8D7944}" v="109" dt="2021-12-14T15:22:45.5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Estilo Mé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A111915-BE36-4E01-A7E5-04B1672EAD32}" styleName="Estilo Claro 2 - Ênfase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09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470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3" d="100"/>
          <a:sy n="93" d="100"/>
        </p:scale>
        <p:origin x="409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viewProps" Target="viewProps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microsoft.com/office/2015/10/relationships/revisionInfo" Target="revisionInfo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29BF0558-B9E9-4A20-BA3D-B2CC480F4F2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DF3A4A6-DC61-4A40-8C55-9AC9769A40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37615-9B81-4E0C-8420-7CAAE6948EDA}" type="datetimeFigureOut">
              <a:rPr lang="pt-BR" smtClean="0"/>
              <a:t>20/12/2021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4A2598D-116D-4A85-B3C8-47DEA84E20D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8CBAB6B-7403-4666-A1D3-B769E71BE39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783144-0C40-43E1-86CA-BD2E07CA78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307031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jpg>
</file>

<file path=ppt/media/image29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A04156-5028-429C-BBA9-183544078E25}" type="datetimeFigureOut">
              <a:rPr lang="pt-BR" smtClean="0"/>
              <a:t>20/12/2021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81CF64-8120-46AC-AAA2-3A5E12535B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93112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mailto:dalton@furb.br" TargetMode="External"/><Relationship Id="rId2" Type="http://schemas.openxmlformats.org/officeDocument/2006/relationships/hyperlink" Target="mailto:bhborba@furb.br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E66326F4-9AF8-451D-B291-81C8329338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2088" y="786803"/>
            <a:ext cx="9887824" cy="4085822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pt-BR" sz="4000" dirty="0"/>
              <a:t>ACROBOARD: APLICAÇÃO DE REALIDADE VIRTUAL E GAMIFICAÇÃO PARA AUXILIAR PACIENTES EM TRATAMENTO DE ACROFOBIA</a:t>
            </a: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12533259-93A1-408B-B391-C00157A3FC99}"/>
              </a:ext>
            </a:extLst>
          </p:cNvPr>
          <p:cNvSpPr txBox="1"/>
          <p:nvPr userDrawn="1"/>
        </p:nvSpPr>
        <p:spPr>
          <a:xfrm>
            <a:off x="1152088" y="5475800"/>
            <a:ext cx="3043078" cy="1061829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00"/>
              </a:spcBef>
            </a:pPr>
            <a:r>
              <a:rPr dirty="0"/>
              <a:t>Acadêmico:</a:t>
            </a:r>
          </a:p>
          <a:p>
            <a:pPr marL="12700">
              <a:lnSpc>
                <a:spcPct val="100000"/>
              </a:lnSpc>
              <a:spcBef>
                <a:spcPts val="600"/>
              </a:spcBef>
            </a:pPr>
            <a:r>
              <a:rPr lang="pt-BR" b="1" dirty="0"/>
              <a:t>Alan Felipe Jantz</a:t>
            </a:r>
            <a:endParaRPr b="1" dirty="0"/>
          </a:p>
          <a:p>
            <a:pPr marL="12700">
              <a:lnSpc>
                <a:spcPct val="100000"/>
              </a:lnSpc>
              <a:spcBef>
                <a:spcPts val="484"/>
              </a:spcBef>
            </a:pPr>
            <a:r>
              <a:rPr lang="pt-BR" dirty="0" err="1">
                <a:hlinkClick r:id="rId2"/>
              </a:rPr>
              <a:t>afjantz</a:t>
            </a:r>
            <a:r>
              <a:rPr dirty="0">
                <a:hlinkClick r:id="rId2"/>
              </a:rPr>
              <a:t>@furb.br</a:t>
            </a:r>
            <a:endParaRPr dirty="0"/>
          </a:p>
        </p:txBody>
      </p:sp>
      <p:sp>
        <p:nvSpPr>
          <p:cNvPr id="9" name="object 12">
            <a:extLst>
              <a:ext uri="{FF2B5EF4-FFF2-40B4-BE49-F238E27FC236}">
                <a16:creationId xmlns:a16="http://schemas.microsoft.com/office/drawing/2014/main" id="{32D78C77-0F1A-4B3E-B3B7-39668239B348}"/>
              </a:ext>
            </a:extLst>
          </p:cNvPr>
          <p:cNvSpPr txBox="1"/>
          <p:nvPr userDrawn="1"/>
        </p:nvSpPr>
        <p:spPr>
          <a:xfrm>
            <a:off x="8014614" y="5429954"/>
            <a:ext cx="3025298" cy="1153521"/>
          </a:xfrm>
          <a:prstGeom prst="rect">
            <a:avLst/>
          </a:prstGeom>
        </p:spPr>
        <p:txBody>
          <a:bodyPr vert="horz" wrap="square" lIns="0" tIns="116205" rIns="0" bIns="0" rtlCol="0">
            <a:spAutoFit/>
          </a:bodyPr>
          <a:lstStyle/>
          <a:p>
            <a:pPr marR="5715" algn="r">
              <a:lnSpc>
                <a:spcPct val="100000"/>
              </a:lnSpc>
              <a:spcBef>
                <a:spcPts val="915"/>
              </a:spcBef>
            </a:pPr>
            <a:r>
              <a:rPr dirty="0"/>
              <a:t>Orientador:</a:t>
            </a:r>
          </a:p>
          <a:p>
            <a:pPr marR="5715" algn="r">
              <a:lnSpc>
                <a:spcPct val="100000"/>
              </a:lnSpc>
              <a:spcBef>
                <a:spcPts val="815"/>
              </a:spcBef>
            </a:pPr>
            <a:r>
              <a:rPr b="1" dirty="0"/>
              <a:t>Dalton Solano dos </a:t>
            </a:r>
            <a:r>
              <a:rPr lang="pt-BR" b="1" dirty="0"/>
              <a:t>Reis</a:t>
            </a:r>
            <a:endParaRPr b="1" dirty="0"/>
          </a:p>
          <a:p>
            <a:pPr marR="5080" algn="r">
              <a:lnSpc>
                <a:spcPct val="100000"/>
              </a:lnSpc>
              <a:spcBef>
                <a:spcPts val="800"/>
              </a:spcBef>
            </a:pPr>
            <a:r>
              <a:rPr dirty="0">
                <a:hlinkClick r:id="rId3"/>
              </a:rPr>
              <a:t>dalton@furb.br</a:t>
            </a:r>
            <a:endParaRPr dirty="0"/>
          </a:p>
        </p:txBody>
      </p:sp>
      <p:pic>
        <p:nvPicPr>
          <p:cNvPr id="10" name="Imagem 9" descr="Logotipo&#10;&#10;Descrição gerada automaticamente">
            <a:extLst>
              <a:ext uri="{FF2B5EF4-FFF2-40B4-BE49-F238E27FC236}">
                <a16:creationId xmlns:a16="http://schemas.microsoft.com/office/drawing/2014/main" id="{119E405F-AE31-4525-A79B-8CD7F4E1A5B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882" y="5295956"/>
            <a:ext cx="1387024" cy="1421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772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6F04F0-D2C5-4BE9-BD91-7D7154767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DA95CE-F75A-481C-B1FB-3E54156BD2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CD6D8C3A-5DD3-472C-9A0D-78985D5170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656"/>
          <a:stretch/>
        </p:blipFill>
        <p:spPr>
          <a:xfrm>
            <a:off x="190523" y="6233020"/>
            <a:ext cx="693118" cy="43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388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54AACB-0966-4FAA-9383-A93EE23D4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4EADD8D-7397-4683-887A-03EDC83831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6C11800-3F54-4692-B50E-F6FBB49C75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63439CA4-AD89-4C2B-B1F5-9BF0122779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656"/>
          <a:stretch/>
        </p:blipFill>
        <p:spPr>
          <a:xfrm>
            <a:off x="190523" y="6233020"/>
            <a:ext cx="693118" cy="43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212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FDDF63-7B7E-4C0B-A4D9-107397FCD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A5B6EF5-58AB-4A21-BA76-6B2BFB7CCA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8845FBE-8479-498B-B47B-3B72D8A573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951A0B2-6E68-4613-9E16-8AAAE257DD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DBE3EF9-00C4-499E-8941-0D6ECC4B17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pic>
        <p:nvPicPr>
          <p:cNvPr id="10" name="Imagem 9" descr="Logotipo&#10;&#10;Descrição gerada automaticamente">
            <a:extLst>
              <a:ext uri="{FF2B5EF4-FFF2-40B4-BE49-F238E27FC236}">
                <a16:creationId xmlns:a16="http://schemas.microsoft.com/office/drawing/2014/main" id="{E260C0CE-EA73-4F36-9507-59430C248E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656"/>
          <a:stretch/>
        </p:blipFill>
        <p:spPr>
          <a:xfrm>
            <a:off x="190523" y="6233020"/>
            <a:ext cx="693118" cy="43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558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B38BF2-7EFC-40DC-B909-9A61F72EE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335520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B38BF2-7EFC-40DC-B909-9A61F72EE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899197"/>
          </a:xfrm>
          <a:prstGeom prst="rect">
            <a:avLst/>
          </a:prstGeom>
        </p:spPr>
        <p:txBody>
          <a:bodyPr anchor="ctr"/>
          <a:lstStyle>
            <a:lvl1pPr algn="ctr">
              <a:defRPr sz="4800" b="1"/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049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9910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84F91D-E6D9-4E15-85DB-467DD5967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C106649-C5C6-49EE-96B8-E16EA5262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1F0FBF7-0E63-4F9D-9948-2D6D81BD35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AF7455CF-FDD4-48F3-B514-604640D22C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656"/>
          <a:stretch/>
        </p:blipFill>
        <p:spPr>
          <a:xfrm>
            <a:off x="190523" y="6233020"/>
            <a:ext cx="693118" cy="43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365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CB9B97-60F8-4047-B1F8-6187D2648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3BF4B69-3662-401A-9BA2-D18D9C04A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4877FAB9-D9AB-49A4-B57C-7DEF5C9F22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" y="0"/>
            <a:ext cx="510072" cy="6858000"/>
          </a:xfrm>
        </p:spPr>
        <p:txBody>
          <a:bodyPr vert="vert270" tIns="90000" bIns="90000"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19267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E944655C-A587-4BC7-A884-812E887F2EA1}"/>
              </a:ext>
            </a:extLst>
          </p:cNvPr>
          <p:cNvSpPr/>
          <p:nvPr userDrawn="1"/>
        </p:nvSpPr>
        <p:spPr>
          <a:xfrm>
            <a:off x="0" y="6721475"/>
            <a:ext cx="12192000" cy="136525"/>
          </a:xfrm>
          <a:prstGeom prst="rect">
            <a:avLst/>
          </a:prstGeom>
          <a:solidFill>
            <a:srgbClr val="183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53E1C542-84D5-4140-A091-A3E5C8FCAFD5}"/>
              </a:ext>
            </a:extLst>
          </p:cNvPr>
          <p:cNvSpPr txBox="1">
            <a:spLocks/>
          </p:cNvSpPr>
          <p:nvPr userDrawn="1"/>
        </p:nvSpPr>
        <p:spPr>
          <a:xfrm>
            <a:off x="1152088" y="786803"/>
            <a:ext cx="9887824" cy="4085822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sz="4000" dirty="0"/>
          </a:p>
        </p:txBody>
      </p:sp>
    </p:spTree>
    <p:extLst>
      <p:ext uri="{BB962C8B-B14F-4D97-AF65-F5344CB8AC3E}">
        <p14:creationId xmlns:p14="http://schemas.microsoft.com/office/powerpoint/2010/main" val="2523252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60" r:id="rId6"/>
    <p:sldLayoutId id="2147483655" r:id="rId7"/>
    <p:sldLayoutId id="2147483656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E9524C5-6C17-4674-849C-B4869BCD8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2ECED4F-C7C9-45AB-97BB-1E3E9B7AB0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667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FDF631D-3018-4B74-9C3E-D26209DB59A2}"/>
              </a:ext>
            </a:extLst>
          </p:cNvPr>
          <p:cNvSpPr/>
          <p:nvPr userDrawn="1"/>
        </p:nvSpPr>
        <p:spPr>
          <a:xfrm>
            <a:off x="0" y="1"/>
            <a:ext cx="516294" cy="6858000"/>
          </a:xfrm>
          <a:prstGeom prst="rect">
            <a:avLst/>
          </a:prstGeom>
          <a:solidFill>
            <a:srgbClr val="183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tIns="180000" rIns="90000" bIns="180000" rtlCol="0" anchor="ctr"/>
          <a:lstStyle/>
          <a:p>
            <a:pPr algn="l"/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2351372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B37782-DD4D-44F1-820D-FB44F13D49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2088" y="786803"/>
            <a:ext cx="9887824" cy="4085822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r>
              <a:rPr lang="pt-BR" sz="4000" dirty="0"/>
              <a:t>ACROBOARD: APLICAÇÃO DE REALIDADE VIRTUAL E GAMIFICAÇÃO PARA AUXILIAR PACIENTES EM TRATAMENTO DE ACROFOBIA</a:t>
            </a:r>
          </a:p>
        </p:txBody>
      </p:sp>
    </p:spTree>
    <p:extLst>
      <p:ext uri="{BB962C8B-B14F-4D97-AF65-F5344CB8AC3E}">
        <p14:creationId xmlns:p14="http://schemas.microsoft.com/office/powerpoint/2010/main" val="14647489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3D53C7-FDE8-4EF4-A842-F3771C207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Gamificação de procedimentos médicos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2FB8AB8-5AFF-434C-BD61-FDE05AF8C8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" y="0"/>
            <a:ext cx="510072" cy="6858000"/>
          </a:xfrm>
        </p:spPr>
        <p:txBody>
          <a:bodyPr anchor="ctr">
            <a:normAutofit lnSpcReduction="10000"/>
          </a:bodyPr>
          <a:lstStyle/>
          <a:p>
            <a:r>
              <a:rPr lang="pt-BR" sz="2400" dirty="0"/>
              <a:t>Trabalho Correlato</a:t>
            </a:r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AE7B4BBF-6601-4AAA-B413-7827B530C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3473"/>
            <a:ext cx="5606441" cy="4219401"/>
          </a:xfrm>
        </p:spPr>
        <p:txBody>
          <a:bodyPr/>
          <a:lstStyle/>
          <a:p>
            <a:r>
              <a:rPr lang="pt-BR" dirty="0"/>
              <a:t>Tem como objetivo tornar o processo de reabilitação da movimentação das mãos mais lúdico</a:t>
            </a:r>
          </a:p>
          <a:p>
            <a:r>
              <a:rPr lang="pt-BR" dirty="0"/>
              <a:t>Possui um ambiente virtual interativo</a:t>
            </a:r>
          </a:p>
          <a:p>
            <a:r>
              <a:rPr lang="pt-BR" dirty="0"/>
              <a:t>Utilização do sensor </a:t>
            </a:r>
            <a:r>
              <a:rPr lang="pt-BR" dirty="0" err="1"/>
              <a:t>Leap</a:t>
            </a:r>
            <a:r>
              <a:rPr lang="pt-BR" dirty="0"/>
              <a:t> Motion para captar a movimentação das mãos</a:t>
            </a:r>
          </a:p>
          <a:p>
            <a:r>
              <a:rPr lang="pt-BR" dirty="0"/>
              <a:t>Exploração da gamificação através de fases com diferentes cenários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6F64401-D6A0-435A-9D2D-D2EAD24BCA1A}"/>
              </a:ext>
            </a:extLst>
          </p:cNvPr>
          <p:cNvSpPr txBox="1"/>
          <p:nvPr/>
        </p:nvSpPr>
        <p:spPr>
          <a:xfrm>
            <a:off x="838200" y="1690688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>
                <a:solidFill>
                  <a:schemeClr val="bg1">
                    <a:lumMod val="50000"/>
                  </a:schemeClr>
                </a:solidFill>
              </a:rPr>
              <a:t>Adilkhan</a:t>
            </a:r>
            <a:r>
              <a:rPr lang="pt-BR" dirty="0">
                <a:solidFill>
                  <a:schemeClr val="bg1">
                    <a:lumMod val="50000"/>
                  </a:schemeClr>
                </a:solidFill>
              </a:rPr>
              <a:t> e </a:t>
            </a:r>
            <a:r>
              <a:rPr lang="pt-BR" dirty="0" err="1">
                <a:solidFill>
                  <a:schemeClr val="bg1">
                    <a:lumMod val="50000"/>
                  </a:schemeClr>
                </a:solidFill>
              </a:rPr>
              <a:t>Alimanova</a:t>
            </a:r>
            <a:r>
              <a:rPr lang="pt-BR" dirty="0">
                <a:solidFill>
                  <a:schemeClr val="bg1">
                    <a:lumMod val="50000"/>
                  </a:schemeClr>
                </a:solidFill>
              </a:rPr>
              <a:t> (2020)</a:t>
            </a: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FD4BDC2A-9550-486F-BC9B-FF267EC06C21}"/>
              </a:ext>
            </a:extLst>
          </p:cNvPr>
          <p:cNvGrpSpPr/>
          <p:nvPr/>
        </p:nvGrpSpPr>
        <p:grpSpPr>
          <a:xfrm>
            <a:off x="7271359" y="2273473"/>
            <a:ext cx="4170123" cy="3712268"/>
            <a:chOff x="7183677" y="2708287"/>
            <a:chExt cx="4170123" cy="3712268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99AE27CA-AF28-4A0C-9A30-C41612F24DE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959" r="10739" b="9830"/>
            <a:stretch>
              <a:fillRect/>
            </a:stretch>
          </p:blipFill>
          <p:spPr bwMode="auto">
            <a:xfrm>
              <a:off x="7183677" y="2708287"/>
              <a:ext cx="4170123" cy="3349771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09C8A36B-0FF7-4579-8122-971536685F1C}"/>
                </a:ext>
              </a:extLst>
            </p:cNvPr>
            <p:cNvSpPr txBox="1"/>
            <p:nvPr/>
          </p:nvSpPr>
          <p:spPr>
            <a:xfrm>
              <a:off x="7183677" y="6112778"/>
              <a:ext cx="417012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dirty="0"/>
                <a:t>Sensor </a:t>
              </a:r>
              <a:r>
                <a:rPr lang="pt-BR" sz="1400" dirty="0" err="1"/>
                <a:t>Leap</a:t>
              </a:r>
              <a:r>
                <a:rPr lang="pt-BR" sz="1400" dirty="0"/>
                <a:t> Motion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3235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3D53C7-FDE8-4EF4-A842-F3771C207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Gamificação de procedimentos médicos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2FB8AB8-5AFF-434C-BD61-FDE05AF8C8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" y="0"/>
            <a:ext cx="510072" cy="6858000"/>
          </a:xfrm>
        </p:spPr>
        <p:txBody>
          <a:bodyPr anchor="ctr">
            <a:normAutofit lnSpcReduction="10000"/>
          </a:bodyPr>
          <a:lstStyle/>
          <a:p>
            <a:r>
              <a:rPr lang="pt-BR" sz="2400" dirty="0"/>
              <a:t>Trabalho Correlato</a:t>
            </a:r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AE7B4BBF-6601-4AAA-B413-7827B530C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3473"/>
            <a:ext cx="5606441" cy="4219401"/>
          </a:xfrm>
        </p:spPr>
        <p:txBody>
          <a:bodyPr>
            <a:normAutofit/>
          </a:bodyPr>
          <a:lstStyle/>
          <a:p>
            <a:r>
              <a:rPr lang="pt-BR" dirty="0"/>
              <a:t>Concluiu que este tipo de abordagem pode ajudar na motivação e comprometimento dos pacientes</a:t>
            </a:r>
          </a:p>
          <a:p>
            <a:r>
              <a:rPr lang="pt-BR" dirty="0"/>
              <a:t>Recompensas dadas durante o uso da aplicação gamificada e tratamentos diferentes dos convencionais ajuda na motivação dos pacientes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6F64401-D6A0-435A-9D2D-D2EAD24BCA1A}"/>
              </a:ext>
            </a:extLst>
          </p:cNvPr>
          <p:cNvSpPr txBox="1"/>
          <p:nvPr/>
        </p:nvSpPr>
        <p:spPr>
          <a:xfrm>
            <a:off x="838200" y="1690688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>
                <a:solidFill>
                  <a:schemeClr val="bg1">
                    <a:lumMod val="50000"/>
                  </a:schemeClr>
                </a:solidFill>
              </a:rPr>
              <a:t>Adilkhan e Alimanova (2020)</a:t>
            </a:r>
            <a:endParaRPr lang="pt-BR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Imagem 6" descr="Uma imagem contendo no interior, computador, pequeno, mesa&#10;&#10;Descrição gerada automaticamente">
            <a:extLst>
              <a:ext uri="{FF2B5EF4-FFF2-40B4-BE49-F238E27FC236}">
                <a16:creationId xmlns:a16="http://schemas.microsoft.com/office/drawing/2014/main" id="{463F5E66-BA80-4F52-A9B3-B51701E2E7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2768" y="2809788"/>
            <a:ext cx="5027378" cy="3146770"/>
          </a:xfrm>
          <a:prstGeom prst="rect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4112234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3D53C7-FDE8-4EF4-A842-F3771C207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Uma proposição de gamificação em sistemas m-Health para o engajamento dos usuários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2FB8AB8-5AFF-434C-BD61-FDE05AF8C8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" y="0"/>
            <a:ext cx="510072" cy="6858000"/>
          </a:xfrm>
        </p:spPr>
        <p:txBody>
          <a:bodyPr anchor="ctr">
            <a:normAutofit lnSpcReduction="10000"/>
          </a:bodyPr>
          <a:lstStyle/>
          <a:p>
            <a:r>
              <a:rPr lang="pt-BR" sz="2400" dirty="0"/>
              <a:t>Trabalho Correlato</a:t>
            </a:r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0276C74E-18DC-4EFA-A5E2-C3D67CEC71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3473"/>
            <a:ext cx="6808940" cy="4219401"/>
          </a:xfrm>
        </p:spPr>
        <p:txBody>
          <a:bodyPr/>
          <a:lstStyle/>
          <a:p>
            <a:r>
              <a:rPr lang="pt-BR" dirty="0"/>
              <a:t>Tem como objetivo apresentar uma proposição de gamificação para favorecer o engajamento dos usuários durante o tratamento com a utilização de aplicativos de saúde m-Health</a:t>
            </a:r>
          </a:p>
          <a:p>
            <a:r>
              <a:rPr lang="pt-BR" dirty="0"/>
              <a:t>Alguns dos elementos de gamificação são:</a:t>
            </a:r>
          </a:p>
          <a:p>
            <a:pPr lvl="1"/>
            <a:r>
              <a:rPr lang="pt-BR" dirty="0"/>
              <a:t>Barras de progresso com pontos coletados pelos usuários</a:t>
            </a:r>
          </a:p>
          <a:p>
            <a:pPr lvl="1"/>
            <a:r>
              <a:rPr lang="pt-BR" dirty="0"/>
              <a:t>Recomendação de desafios para coleta de novos pontos</a:t>
            </a:r>
          </a:p>
          <a:p>
            <a:pPr lvl="1"/>
            <a:r>
              <a:rPr lang="pt-BR" dirty="0"/>
              <a:t>Sistema de classificação entre pacientes</a:t>
            </a:r>
          </a:p>
          <a:p>
            <a:pPr lvl="1"/>
            <a:r>
              <a:rPr lang="pt-BR" dirty="0"/>
              <a:t>Feedback de desempenho ao completar desafios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3B8B802-1ED6-4C45-A5C7-7F0531BA5EBF}"/>
              </a:ext>
            </a:extLst>
          </p:cNvPr>
          <p:cNvSpPr txBox="1"/>
          <p:nvPr/>
        </p:nvSpPr>
        <p:spPr>
          <a:xfrm>
            <a:off x="838200" y="1690688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>
                <a:solidFill>
                  <a:schemeClr val="bg1">
                    <a:lumMod val="50000"/>
                  </a:schemeClr>
                </a:solidFill>
              </a:rPr>
              <a:t>Cechetti</a:t>
            </a:r>
            <a:r>
              <a:rPr lang="pt-BR" dirty="0">
                <a:solidFill>
                  <a:schemeClr val="bg1">
                    <a:lumMod val="50000"/>
                  </a:schemeClr>
                </a:solidFill>
              </a:rPr>
              <a:t> (2018)</a:t>
            </a:r>
          </a:p>
        </p:txBody>
      </p:sp>
      <p:pic>
        <p:nvPicPr>
          <p:cNvPr id="7" name="Imagem 6" descr="Interface gráfica do usuário, Linha do tempo&#10;&#10;Descrição gerada automaticamente">
            <a:extLst>
              <a:ext uri="{FF2B5EF4-FFF2-40B4-BE49-F238E27FC236}">
                <a16:creationId xmlns:a16="http://schemas.microsoft.com/office/drawing/2014/main" id="{9BFE3A24-E21D-4145-9141-975F30CB5A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" r="41"/>
          <a:stretch/>
        </p:blipFill>
        <p:spPr>
          <a:xfrm>
            <a:off x="8730642" y="2147678"/>
            <a:ext cx="2296364" cy="393469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55742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3D53C7-FDE8-4EF4-A842-F3771C207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Uma proposição de gamificação em sistemas m-Health para o engajamento dos usuários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2FB8AB8-5AFF-434C-BD61-FDE05AF8C8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" y="0"/>
            <a:ext cx="510072" cy="6858000"/>
          </a:xfrm>
        </p:spPr>
        <p:txBody>
          <a:bodyPr anchor="ctr">
            <a:normAutofit lnSpcReduction="10000"/>
          </a:bodyPr>
          <a:lstStyle/>
          <a:p>
            <a:r>
              <a:rPr lang="pt-BR" sz="2400" dirty="0"/>
              <a:t>Trabalho Correlato</a:t>
            </a:r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0276C74E-18DC-4EFA-A5E2-C3D67CEC71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3473"/>
            <a:ext cx="6808940" cy="4219401"/>
          </a:xfrm>
        </p:spPr>
        <p:txBody>
          <a:bodyPr/>
          <a:lstStyle/>
          <a:p>
            <a:r>
              <a:rPr lang="pt-BR" dirty="0"/>
              <a:t>Foi concluído que a gamificação favoreceu o engajamento dos participantes com elementos de jogos, inclusive motivando aqueles que não possuíam adesão ao tratamento antes do teste</a:t>
            </a:r>
          </a:p>
          <a:p>
            <a:r>
              <a:rPr lang="pt-BR" dirty="0"/>
              <a:t>Outro fator que ajuda na aderência de pacientes na utilização de aplicativos como este é o supervisionamento por profissionais da saúde.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3B8B802-1ED6-4C45-A5C7-7F0531BA5EBF}"/>
              </a:ext>
            </a:extLst>
          </p:cNvPr>
          <p:cNvSpPr txBox="1"/>
          <p:nvPr/>
        </p:nvSpPr>
        <p:spPr>
          <a:xfrm>
            <a:off x="838200" y="1690688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>
                <a:solidFill>
                  <a:schemeClr val="bg1">
                    <a:lumMod val="50000"/>
                  </a:schemeClr>
                </a:solidFill>
              </a:rPr>
              <a:t>Cechetti</a:t>
            </a:r>
            <a:r>
              <a:rPr lang="pt-BR" dirty="0">
                <a:solidFill>
                  <a:schemeClr val="bg1">
                    <a:lumMod val="50000"/>
                  </a:schemeClr>
                </a:solidFill>
              </a:rPr>
              <a:t> (2018)</a:t>
            </a:r>
          </a:p>
        </p:txBody>
      </p:sp>
      <p:pic>
        <p:nvPicPr>
          <p:cNvPr id="8" name="Imagem 7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1684B971-A60E-44D5-A673-020AA21A7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8323" y="2273473"/>
            <a:ext cx="2265049" cy="35835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414915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84C7E8-12CB-4042-B14F-D52AAEDE7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Descrição do aplicativo</a:t>
            </a:r>
          </a:p>
        </p:txBody>
      </p:sp>
    </p:spTree>
    <p:extLst>
      <p:ext uri="{BB962C8B-B14F-4D97-AF65-F5344CB8AC3E}">
        <p14:creationId xmlns:p14="http://schemas.microsoft.com/office/powerpoint/2010/main" val="19058335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A7C86E-2CA3-4540-AD32-3A2110827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63050"/>
          </a:xfrm>
        </p:spPr>
        <p:txBody>
          <a:bodyPr/>
          <a:lstStyle/>
          <a:p>
            <a:r>
              <a:rPr lang="pt-BR" dirty="0"/>
              <a:t>Requisitos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300A04A-3F32-4812-9913-50A6F81D2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7629"/>
            <a:ext cx="10515600" cy="4612753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pt-BR" dirty="0"/>
              <a:t>Renderizar um ambiente virtual (RF);</a:t>
            </a:r>
          </a:p>
          <a:p>
            <a:pPr>
              <a:spcBef>
                <a:spcPts val="600"/>
              </a:spcBef>
            </a:pPr>
            <a:r>
              <a:rPr lang="pt-BR" dirty="0"/>
              <a:t>Permitir que o usuário se locomova dentro do ambiente virtual (RF);</a:t>
            </a:r>
          </a:p>
          <a:p>
            <a:pPr>
              <a:spcBef>
                <a:spcPts val="600"/>
              </a:spcBef>
            </a:pPr>
            <a:r>
              <a:rPr lang="pt-BR" dirty="0"/>
              <a:t>Proporcionar ao usuário sentimento de desconforto/ansiedade (RF);</a:t>
            </a:r>
          </a:p>
          <a:p>
            <a:pPr>
              <a:spcBef>
                <a:spcPts val="600"/>
              </a:spcBef>
            </a:pPr>
            <a:r>
              <a:rPr lang="pt-BR" dirty="0"/>
              <a:t>Implementar mecanismos de gamificação, tais quais níveis e pontuação ao atingir objetivos (RF);</a:t>
            </a:r>
          </a:p>
          <a:p>
            <a:pPr>
              <a:spcBef>
                <a:spcPts val="600"/>
              </a:spcBef>
            </a:pPr>
            <a:r>
              <a:rPr lang="pt-BR" dirty="0"/>
              <a:t>Coletar dados da posição do usuário durante a utilização do aplicativo para acompanhamento do psicólogo (RF);</a:t>
            </a:r>
          </a:p>
          <a:p>
            <a:pPr>
              <a:spcBef>
                <a:spcPts val="600"/>
              </a:spcBef>
            </a:pPr>
            <a:r>
              <a:rPr lang="pt-BR" dirty="0"/>
              <a:t>Emitir um relatório de desempenho do usuário durante a utilização do aplicativo para acompanhamento do psicólogo (RF);</a:t>
            </a:r>
          </a:p>
          <a:p>
            <a:pPr>
              <a:spcBef>
                <a:spcPts val="600"/>
              </a:spcBef>
            </a:pPr>
            <a:r>
              <a:rPr lang="pt-BR" dirty="0"/>
              <a:t>Utilizar o motor de jogos Unity (RNF);</a:t>
            </a:r>
          </a:p>
          <a:p>
            <a:pPr>
              <a:spcBef>
                <a:spcPts val="600"/>
              </a:spcBef>
            </a:pPr>
            <a:r>
              <a:rPr lang="pt-BR" dirty="0"/>
              <a:t>Ser compatível com o sistema operacional Android (RNF);</a:t>
            </a:r>
          </a:p>
          <a:p>
            <a:pPr>
              <a:spcBef>
                <a:spcPts val="600"/>
              </a:spcBef>
            </a:pPr>
            <a:r>
              <a:rPr lang="pt-BR" dirty="0"/>
              <a:t>Ser implementado utilizando a linguagem C# (RNF).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45276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A7C86E-2CA3-4540-AD32-3A2110827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Especificação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CC0AC54F-40C8-428C-A6A9-7C5645202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452" y="1690688"/>
            <a:ext cx="8027096" cy="419598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025984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A7C86E-2CA3-4540-AD32-3A2110827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Especificação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CC0AC54F-40C8-428C-A6A9-7C56452028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92662" y="1690688"/>
            <a:ext cx="6006676" cy="419598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912329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A7C86E-2CA3-4540-AD32-3A2110827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AcroboardConfiguration</a:t>
            </a:r>
            <a:endParaRPr lang="pt-BR" dirty="0"/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6F7FBBDF-DD2C-4D9C-BE3A-AFE2B0ADC4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12534" y="1640583"/>
            <a:ext cx="3892543" cy="4667250"/>
          </a:xfrm>
          <a:ln w="12700">
            <a:solidFill>
              <a:schemeClr val="tx1"/>
            </a:solidFill>
          </a:ln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A379F09-6A23-4433-80E3-40DD820238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>
            <a:normAutofit fontScale="92500" lnSpcReduction="10000"/>
          </a:bodyPr>
          <a:lstStyle/>
          <a:p>
            <a:r>
              <a:rPr lang="pt-BR" dirty="0"/>
              <a:t>Implementação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1A77ED6F-DDA4-49DF-86D3-4FDE00266F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98936" y="2173265"/>
            <a:ext cx="3925526" cy="379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4318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A7C86E-2CA3-4540-AD32-3A2110827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LevelGenerator</a:t>
            </a:r>
            <a:endParaRPr lang="pt-BR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A379F09-6A23-4433-80E3-40DD820238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>
            <a:normAutofit fontScale="92500" lnSpcReduction="10000"/>
          </a:bodyPr>
          <a:lstStyle/>
          <a:p>
            <a:r>
              <a:rPr lang="pt-BR" dirty="0"/>
              <a:t>Implementação</a:t>
            </a:r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A70904B9-8C28-4743-B4D6-FACA0D3E7A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6873" y="1750469"/>
            <a:ext cx="5119127" cy="4667250"/>
          </a:xfrm>
          <a:ln>
            <a:solidFill>
              <a:schemeClr val="tx1"/>
            </a:solidFill>
          </a:ln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71AB40C1-2876-4ACE-A2B1-B86D8E5E76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4246" y="2974070"/>
            <a:ext cx="5453235" cy="222004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54614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3B0876-EDEC-4996-8B52-6870D2AEE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Roteiro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783381-DCFB-47E0-B342-84205E83F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2400" dirty="0"/>
              <a:t>Introdução</a:t>
            </a:r>
          </a:p>
          <a:p>
            <a:r>
              <a:rPr lang="pt-BR" sz="2400" dirty="0"/>
              <a:t>Objetivos</a:t>
            </a:r>
          </a:p>
          <a:p>
            <a:r>
              <a:rPr lang="pt-BR" sz="2400" dirty="0"/>
              <a:t>Fundamentação Teórica</a:t>
            </a:r>
          </a:p>
          <a:p>
            <a:r>
              <a:rPr lang="pt-BR" sz="2400" dirty="0"/>
              <a:t>Trabalhos Correlatos</a:t>
            </a:r>
          </a:p>
          <a:p>
            <a:r>
              <a:rPr lang="pt-BR" sz="2400" dirty="0"/>
              <a:t>Descrição do aplicativo</a:t>
            </a:r>
          </a:p>
          <a:p>
            <a:r>
              <a:rPr lang="pt-BR" sz="2400" dirty="0"/>
              <a:t>Resultados</a:t>
            </a:r>
          </a:p>
          <a:p>
            <a:r>
              <a:rPr lang="pt-BR" sz="2400" dirty="0"/>
              <a:t>Conclusões</a:t>
            </a:r>
          </a:p>
        </p:txBody>
      </p:sp>
    </p:spTree>
    <p:extLst>
      <p:ext uri="{BB962C8B-B14F-4D97-AF65-F5344CB8AC3E}">
        <p14:creationId xmlns:p14="http://schemas.microsoft.com/office/powerpoint/2010/main" val="23285217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A7C86E-2CA3-4540-AD32-3A2110827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PointRangeGenerator</a:t>
            </a:r>
            <a:endParaRPr lang="pt-BR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A379F09-6A23-4433-80E3-40DD820238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>
            <a:normAutofit fontScale="92500" lnSpcReduction="10000"/>
          </a:bodyPr>
          <a:lstStyle/>
          <a:p>
            <a:r>
              <a:rPr lang="pt-BR" dirty="0"/>
              <a:t>Implementação</a:t>
            </a:r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A70904B9-8C28-4743-B4D6-FACA0D3E7A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0516" y="1978701"/>
            <a:ext cx="6675139" cy="3726903"/>
          </a:xfrm>
          <a:ln>
            <a:solidFill>
              <a:schemeClr val="tx1"/>
            </a:solidFill>
          </a:ln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4CBC4AE6-2772-4013-9CB7-D86409AE003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3655" y="2279242"/>
            <a:ext cx="3849370" cy="311721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C310378B-1F99-4595-BC0C-F88EF19F710F}"/>
              </a:ext>
            </a:extLst>
          </p:cNvPr>
          <p:cNvSpPr txBox="1"/>
          <p:nvPr/>
        </p:nvSpPr>
        <p:spPr>
          <a:xfrm>
            <a:off x="7703655" y="5511452"/>
            <a:ext cx="38493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/>
              <a:t>Área predefinida ao redor da plataforma (</a:t>
            </a:r>
            <a:r>
              <a:rPr lang="pt-BR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PointsRange</a:t>
            </a:r>
            <a:r>
              <a:rPr lang="pt-BR" sz="1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504420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A7C86E-2CA3-4540-AD32-3A2110827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LogHandler</a:t>
            </a:r>
            <a:r>
              <a:rPr lang="pt-BR" dirty="0"/>
              <a:t> e </a:t>
            </a:r>
            <a:r>
              <a:rPr lang="pt-BR" dirty="0" err="1"/>
              <a:t>ReportManager</a:t>
            </a:r>
            <a:endParaRPr lang="pt-BR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A379F09-6A23-4433-80E3-40DD820238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>
            <a:normAutofit fontScale="92500" lnSpcReduction="10000"/>
          </a:bodyPr>
          <a:lstStyle/>
          <a:p>
            <a:r>
              <a:rPr lang="pt-BR" dirty="0"/>
              <a:t>Implementação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F2506D6-62C5-4EF1-947F-31DCDA1CF5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306784" y="1936577"/>
            <a:ext cx="4144126" cy="319217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4D69A665-C8D8-434B-A0E7-D8A3125F05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90141" y="1822889"/>
            <a:ext cx="5022645" cy="418303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DBEF8E0D-7112-4594-B1F7-6D749D08F1E3}"/>
              </a:ext>
            </a:extLst>
          </p:cNvPr>
          <p:cNvSpPr txBox="1"/>
          <p:nvPr/>
        </p:nvSpPr>
        <p:spPr>
          <a:xfrm>
            <a:off x="2396691" y="5467319"/>
            <a:ext cx="3287350" cy="1077218"/>
          </a:xfrm>
          <a:prstGeom prst="rect">
            <a:avLst/>
          </a:prstGeom>
          <a:ln>
            <a:solidFill>
              <a:srgbClr val="183884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1600" dirty="0"/>
              <a:t>Verifica se o relatório já não foi criado, caso não tenha sido, chama o método de criação do relatório de desempenho da classe </a:t>
            </a:r>
            <a:r>
              <a:rPr lang="pt-B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FileManager</a:t>
            </a:r>
            <a:endParaRPr lang="pt-B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4" name="Imagem 13" descr="Forma&#10;&#10;Descrição gerada automaticamente com confiança baixa">
            <a:extLst>
              <a:ext uri="{FF2B5EF4-FFF2-40B4-BE49-F238E27FC236}">
                <a16:creationId xmlns:a16="http://schemas.microsoft.com/office/drawing/2014/main" id="{1334A708-0762-4EA7-B9CA-4A30402025A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309897" flipV="1">
            <a:off x="1522998" y="4720157"/>
            <a:ext cx="841286" cy="1168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6847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A7C86E-2CA3-4540-AD32-3A2110827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Cardboard XR Plugin for Unity</a:t>
            </a:r>
            <a:endParaRPr lang="pt-BR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A379F09-6A23-4433-80E3-40DD820238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>
            <a:normAutofit fontScale="92500" lnSpcReduction="10000"/>
          </a:bodyPr>
          <a:lstStyle/>
          <a:p>
            <a:r>
              <a:rPr lang="pt-BR" dirty="0"/>
              <a:t>Implementação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C9FDC61-5509-458E-8A7F-A97047CA2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42368"/>
            <a:ext cx="5581389" cy="334883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3" name="Imagem 12" descr="Janela de vidro&#10;&#10;Descrição gerada automaticamente com confiança média">
            <a:extLst>
              <a:ext uri="{FF2B5EF4-FFF2-40B4-BE49-F238E27FC236}">
                <a16:creationId xmlns:a16="http://schemas.microsoft.com/office/drawing/2014/main" id="{31F51722-4AC7-4505-80D3-6A07D10B813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7" t="8607" r="7234"/>
          <a:stretch/>
        </p:blipFill>
        <p:spPr bwMode="auto">
          <a:xfrm>
            <a:off x="6873401" y="2940990"/>
            <a:ext cx="4319905" cy="2155825"/>
          </a:xfrm>
          <a:prstGeom prst="rect">
            <a:avLst/>
          </a:prstGeom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0">
                  <a:custGeom>
                    <a:avLst/>
                    <a:gdLst/>
                    <a:ahLst/>
                    <a:cxnLst/>
                    <a:rect l="0" t="0" r="0" b="0"/>
                    <a:pathLst/>
                  </a:custGeom>
                  <ask:type/>
                </ask:lineSketchStyleProps>
              </a:ext>
            </a:extLst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2F75CF75-EE56-4DB3-A83D-E83CB47E3691}"/>
              </a:ext>
            </a:extLst>
          </p:cNvPr>
          <p:cNvSpPr txBox="1"/>
          <p:nvPr/>
        </p:nvSpPr>
        <p:spPr>
          <a:xfrm>
            <a:off x="6873401" y="5176923"/>
            <a:ext cx="43199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/>
              <a:t>Aplicativo com visão estereoscópica</a:t>
            </a:r>
          </a:p>
        </p:txBody>
      </p:sp>
    </p:spTree>
    <p:extLst>
      <p:ext uri="{BB962C8B-B14F-4D97-AF65-F5344CB8AC3E}">
        <p14:creationId xmlns:p14="http://schemas.microsoft.com/office/powerpoint/2010/main" val="36251543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A7C86E-2CA3-4540-AD32-3A2110827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2000" dirty="0"/>
              <a:t>Operacionalidade da aplicação</a:t>
            </a:r>
            <a:br>
              <a:rPr lang="pt-BR" dirty="0"/>
            </a:br>
            <a:r>
              <a:rPr lang="pt-BR" dirty="0"/>
              <a:t>Telas da aplicação</a:t>
            </a: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04EA94E1-66F0-4307-91CC-D0D04F67147A}"/>
              </a:ext>
            </a:extLst>
          </p:cNvPr>
          <p:cNvGrpSpPr/>
          <p:nvPr/>
        </p:nvGrpSpPr>
        <p:grpSpPr>
          <a:xfrm>
            <a:off x="6297547" y="2406551"/>
            <a:ext cx="5400000" cy="3449317"/>
            <a:chOff x="6297547" y="2118453"/>
            <a:chExt cx="5400000" cy="3449317"/>
          </a:xfrm>
        </p:grpSpPr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22266B3F-AC14-4473-B97D-9FC11CDE2D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97547" y="2118453"/>
              <a:ext cx="5400000" cy="30381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</p:pic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221C4713-5400-467B-BD03-0ED1C3C41778}"/>
                </a:ext>
              </a:extLst>
            </p:cNvPr>
            <p:cNvSpPr txBox="1"/>
            <p:nvPr/>
          </p:nvSpPr>
          <p:spPr>
            <a:xfrm>
              <a:off x="6297547" y="5259993"/>
              <a:ext cx="540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dirty="0"/>
                <a:t>Menu de configurações</a:t>
              </a: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A9E833E5-1D78-4B9C-80A5-E305FFD71B47}"/>
              </a:ext>
            </a:extLst>
          </p:cNvPr>
          <p:cNvGrpSpPr/>
          <p:nvPr/>
        </p:nvGrpSpPr>
        <p:grpSpPr>
          <a:xfrm>
            <a:off x="557007" y="2406325"/>
            <a:ext cx="5334590" cy="3449543"/>
            <a:chOff x="557007" y="2118227"/>
            <a:chExt cx="5334590" cy="3449543"/>
          </a:xfrm>
        </p:grpSpPr>
        <p:pic>
          <p:nvPicPr>
            <p:cNvPr id="4" name="Imagem 3" descr="Interface gráfica do usuário, Aplicativo, Site&#10;&#10;Descrição gerada automaticamente">
              <a:extLst>
                <a:ext uri="{FF2B5EF4-FFF2-40B4-BE49-F238E27FC236}">
                  <a16:creationId xmlns:a16="http://schemas.microsoft.com/office/drawing/2014/main" id="{2901FCD2-6754-4E00-8F67-1196846D3C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7008" y="2118227"/>
              <a:ext cx="5334589" cy="3038400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>
              <a:softEdge rad="0"/>
            </a:effectLst>
          </p:spPr>
        </p:pic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3E3C1222-25A0-4DCE-979C-F82B2215E00E}"/>
                </a:ext>
              </a:extLst>
            </p:cNvPr>
            <p:cNvSpPr txBox="1"/>
            <p:nvPr/>
          </p:nvSpPr>
          <p:spPr>
            <a:xfrm>
              <a:off x="557007" y="5259993"/>
              <a:ext cx="53345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dirty="0"/>
                <a:t>Menu inicial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234465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A7C86E-2CA3-4540-AD32-3A2110827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2000" dirty="0"/>
              <a:t>Operacionalidade da aplicação</a:t>
            </a:r>
            <a:br>
              <a:rPr lang="pt-BR" dirty="0"/>
            </a:br>
            <a:r>
              <a:rPr lang="pt-BR" dirty="0"/>
              <a:t>Elementos do cenário</a:t>
            </a: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EFFD6A0C-D83B-4B7D-832F-639513FA637F}"/>
              </a:ext>
            </a:extLst>
          </p:cNvPr>
          <p:cNvGrpSpPr/>
          <p:nvPr/>
        </p:nvGrpSpPr>
        <p:grpSpPr>
          <a:xfrm>
            <a:off x="7712246" y="2734892"/>
            <a:ext cx="3585210" cy="2474802"/>
            <a:chOff x="7643353" y="2672262"/>
            <a:chExt cx="3585210" cy="2474802"/>
          </a:xfrm>
        </p:grpSpPr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221C4713-5400-467B-BD03-0ED1C3C41778}"/>
                </a:ext>
              </a:extLst>
            </p:cNvPr>
            <p:cNvSpPr txBox="1"/>
            <p:nvPr/>
          </p:nvSpPr>
          <p:spPr>
            <a:xfrm>
              <a:off x="7643353" y="4839287"/>
              <a:ext cx="35852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dirty="0"/>
                <a:t>Esfera de pontuação</a:t>
              </a:r>
            </a:p>
          </p:txBody>
        </p:sp>
        <p:pic>
          <p:nvPicPr>
            <p:cNvPr id="10" name="Imagem 9" descr="Calçada com árvores&#10;&#10;Descrição gerada automaticamente">
              <a:extLst>
                <a:ext uri="{FF2B5EF4-FFF2-40B4-BE49-F238E27FC236}">
                  <a16:creationId xmlns:a16="http://schemas.microsoft.com/office/drawing/2014/main" id="{5C245763-1FFF-4C08-9A75-FB26E9FE43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276" t="6489" r="11536" b="9782"/>
            <a:stretch/>
          </p:blipFill>
          <p:spPr bwMode="auto">
            <a:xfrm>
              <a:off x="7643353" y="2672262"/>
              <a:ext cx="3585210" cy="2127250"/>
            </a:xfrm>
            <a:prstGeom prst="rect">
              <a:avLst/>
            </a:prstGeom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  <a:extLst>
                <a:ext uri="{C807C97D-BFC1-408E-A445-0C87EB9F89A2}">
                  <ask:lineSketchStyleProps xmlns:ask="http://schemas.microsoft.com/office/drawing/2018/sketchyshapes" sd="0">
                    <a:custGeom>
                      <a:avLst/>
                      <a:gdLst/>
                      <a:ahLst/>
                      <a:cxnLst/>
                      <a:rect l="0" t="0" r="0" b="0"/>
                      <a:pathLst/>
                    </a:custGeom>
                    <ask:type/>
                  </ask:lineSketchStyleProps>
                </a:ext>
              </a:extLst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pic>
        <p:nvPicPr>
          <p:cNvPr id="11" name="Imagem 10" descr="Prédio com árvores na calçada&#10;&#10;Descrição gerada automaticamente">
            <a:extLst>
              <a:ext uri="{FF2B5EF4-FFF2-40B4-BE49-F238E27FC236}">
                <a16:creationId xmlns:a16="http://schemas.microsoft.com/office/drawing/2014/main" id="{F457D39F-BB00-4FE8-B774-2684DAF32D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89080"/>
            <a:ext cx="6277656" cy="36188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905860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A7C86E-2CA3-4540-AD32-3A2110827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2000" dirty="0"/>
              <a:t>Operacionalidade da aplicação</a:t>
            </a:r>
            <a:br>
              <a:rPr lang="pt-BR" dirty="0"/>
            </a:br>
            <a:r>
              <a:rPr lang="pt-BR" dirty="0"/>
              <a:t>Menus dentro do cenário</a:t>
            </a: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04EA94E1-66F0-4307-91CC-D0D04F67147A}"/>
              </a:ext>
            </a:extLst>
          </p:cNvPr>
          <p:cNvGrpSpPr/>
          <p:nvPr/>
        </p:nvGrpSpPr>
        <p:grpSpPr>
          <a:xfrm>
            <a:off x="6297547" y="2118453"/>
            <a:ext cx="5400000" cy="3449317"/>
            <a:chOff x="6297547" y="2118453"/>
            <a:chExt cx="5400000" cy="3449317"/>
          </a:xfrm>
        </p:grpSpPr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22266B3F-AC14-4473-B97D-9FC11CDE2D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6325226" y="2118453"/>
              <a:ext cx="5344641" cy="30381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</p:pic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221C4713-5400-467B-BD03-0ED1C3C41778}"/>
                </a:ext>
              </a:extLst>
            </p:cNvPr>
            <p:cNvSpPr txBox="1"/>
            <p:nvPr/>
          </p:nvSpPr>
          <p:spPr>
            <a:xfrm>
              <a:off x="6297547" y="5259993"/>
              <a:ext cx="540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dirty="0" err="1"/>
                <a:t>Mapeamaneto</a:t>
              </a:r>
              <a:r>
                <a:rPr lang="pt-BR" sz="1400" dirty="0"/>
                <a:t> de teclas utilizadas pelo controle</a:t>
              </a: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A9E833E5-1D78-4B9C-80A5-E305FFD71B47}"/>
              </a:ext>
            </a:extLst>
          </p:cNvPr>
          <p:cNvGrpSpPr/>
          <p:nvPr/>
        </p:nvGrpSpPr>
        <p:grpSpPr>
          <a:xfrm>
            <a:off x="557007" y="2121375"/>
            <a:ext cx="5334590" cy="3446395"/>
            <a:chOff x="557007" y="2121375"/>
            <a:chExt cx="5334590" cy="3446395"/>
          </a:xfrm>
        </p:grpSpPr>
        <p:pic>
          <p:nvPicPr>
            <p:cNvPr id="4" name="Imagem 3">
              <a:extLst>
                <a:ext uri="{FF2B5EF4-FFF2-40B4-BE49-F238E27FC236}">
                  <a16:creationId xmlns:a16="http://schemas.microsoft.com/office/drawing/2014/main" id="{2901FCD2-6754-4E00-8F67-1196846D3C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57008" y="2121375"/>
              <a:ext cx="5334589" cy="3032104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>
              <a:softEdge rad="0"/>
            </a:effectLst>
          </p:spPr>
        </p:pic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3E3C1222-25A0-4DCE-979C-F82B2215E00E}"/>
                </a:ext>
              </a:extLst>
            </p:cNvPr>
            <p:cNvSpPr txBox="1"/>
            <p:nvPr/>
          </p:nvSpPr>
          <p:spPr>
            <a:xfrm>
              <a:off x="557007" y="5259993"/>
              <a:ext cx="53345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dirty="0"/>
                <a:t>Menu de pausa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44418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A7C86E-2CA3-4540-AD32-3A2110827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Testes de funcionalidade do aplicativo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01FE347-4208-4E3D-850C-7CBE3F9BC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21674" cy="4667250"/>
          </a:xfrm>
        </p:spPr>
        <p:txBody>
          <a:bodyPr/>
          <a:lstStyle/>
          <a:p>
            <a:pPr marL="0" indent="0">
              <a:buNone/>
            </a:pPr>
            <a:r>
              <a:rPr lang="pt-BR" sz="2000" dirty="0"/>
              <a:t>Realizados durante o desenvolvimento no Editor Unity e no dispositivo Samsung Galaxy S20+ com o Cardboard VR </a:t>
            </a:r>
            <a:r>
              <a:rPr lang="pt-BR" sz="2000" dirty="0" err="1"/>
              <a:t>Shinecon</a:t>
            </a:r>
            <a:r>
              <a:rPr lang="pt-BR" sz="2000" dirty="0"/>
              <a:t>.</a:t>
            </a:r>
          </a:p>
          <a:p>
            <a:pPr>
              <a:buFontTx/>
              <a:buChar char="-"/>
            </a:pPr>
            <a:r>
              <a:rPr lang="pt-BR" sz="2000" dirty="0"/>
              <a:t>Garantir a geração dos níveis e esferas;</a:t>
            </a:r>
          </a:p>
          <a:p>
            <a:pPr>
              <a:buFontTx/>
              <a:buChar char="-"/>
            </a:pPr>
            <a:r>
              <a:rPr lang="pt-BR" sz="2000" dirty="0"/>
              <a:t>Comportamento de movimento do jogador com o Controle sem fio Xbox;</a:t>
            </a:r>
          </a:p>
          <a:p>
            <a:pPr>
              <a:buFontTx/>
              <a:buChar char="-"/>
            </a:pPr>
            <a:r>
              <a:rPr lang="pt-BR" sz="2000" dirty="0"/>
              <a:t>Movimentação da plataforma com o Controle sem fio Xbox;</a:t>
            </a:r>
          </a:p>
          <a:p>
            <a:pPr>
              <a:buFontTx/>
              <a:buChar char="-"/>
            </a:pPr>
            <a:r>
              <a:rPr lang="pt-BR" sz="2000" dirty="0"/>
              <a:t>Geração dos relatórios;</a:t>
            </a:r>
          </a:p>
          <a:p>
            <a:pPr>
              <a:buFontTx/>
              <a:buChar char="-"/>
            </a:pPr>
            <a:r>
              <a:rPr lang="pt-BR" sz="2000" dirty="0"/>
              <a:t>Visibilidade dos elementos do cenário e ações da interface com visão estereoscópica.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9AFD954-47B5-42F4-8968-0C51F81DD4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Resultados</a:t>
            </a: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AF44BDEE-369C-46AE-8438-030505F19FC2}"/>
              </a:ext>
            </a:extLst>
          </p:cNvPr>
          <p:cNvGrpSpPr/>
          <p:nvPr/>
        </p:nvGrpSpPr>
        <p:grpSpPr>
          <a:xfrm>
            <a:off x="8088001" y="2873644"/>
            <a:ext cx="3626286" cy="2571212"/>
            <a:chOff x="7966553" y="2880986"/>
            <a:chExt cx="3626286" cy="2571212"/>
          </a:xfrm>
        </p:grpSpPr>
        <p:pic>
          <p:nvPicPr>
            <p:cNvPr id="6" name="Imagem 5" descr="Mala de viagem&#10;&#10;Descrição gerada automaticamente com confiança média">
              <a:extLst>
                <a:ext uri="{FF2B5EF4-FFF2-40B4-BE49-F238E27FC236}">
                  <a16:creationId xmlns:a16="http://schemas.microsoft.com/office/drawing/2014/main" id="{77F4FCAC-9382-4D93-8C4F-370B5D6F2D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391" t="33532" r="6065" b="28266"/>
            <a:stretch/>
          </p:blipFill>
          <p:spPr bwMode="auto">
            <a:xfrm>
              <a:off x="7966553" y="2880986"/>
              <a:ext cx="3626286" cy="2210844"/>
            </a:xfrm>
            <a:prstGeom prst="rect">
              <a:avLst/>
            </a:prstGeom>
            <a:ln>
              <a:solidFill>
                <a:schemeClr val="tx1"/>
              </a:solidFill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467240E7-0B41-4734-BA5E-71428343F61B}"/>
                </a:ext>
              </a:extLst>
            </p:cNvPr>
            <p:cNvSpPr txBox="1"/>
            <p:nvPr/>
          </p:nvSpPr>
          <p:spPr>
            <a:xfrm>
              <a:off x="7966553" y="5144421"/>
              <a:ext cx="36262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dirty="0"/>
                <a:t>Cardboard modelo VR </a:t>
              </a:r>
              <a:r>
                <a:rPr lang="pt-BR" sz="1400" dirty="0" err="1"/>
                <a:t>Shinecon</a:t>
              </a:r>
              <a:endParaRPr lang="pt-BR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9461416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A7C86E-2CA3-4540-AD32-3A2110827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Testes de utilização por um profissional da área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01FE347-4208-4E3D-850C-7CBE3F9BC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4506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Duas conversas foram feitas com o prof. Carlos Nunes, do curso de psicologia na FURB.</a:t>
            </a:r>
          </a:p>
          <a:p>
            <a:pPr marL="0" indent="0">
              <a:buNone/>
            </a:pPr>
            <a:r>
              <a:rPr lang="pt-BR" b="1" dirty="0"/>
              <a:t>Antes do desenvolvimento:</a:t>
            </a:r>
          </a:p>
          <a:p>
            <a:pPr>
              <a:buFontTx/>
              <a:buChar char="-"/>
            </a:pPr>
            <a:r>
              <a:rPr lang="pt-BR" dirty="0"/>
              <a:t>Identificar pontos a serem abordados;</a:t>
            </a:r>
          </a:p>
          <a:p>
            <a:pPr>
              <a:buFontTx/>
              <a:buChar char="-"/>
            </a:pPr>
            <a:r>
              <a:rPr lang="pt-BR" dirty="0"/>
              <a:t>Dificuldades enfrentadas pelos aplicativos existentes.</a:t>
            </a:r>
          </a:p>
          <a:p>
            <a:pPr marL="0" indent="0">
              <a:buNone/>
            </a:pPr>
            <a:r>
              <a:rPr lang="pt-BR" b="1" dirty="0"/>
              <a:t>Após o desenvolvimento:</a:t>
            </a:r>
          </a:p>
          <a:p>
            <a:pPr>
              <a:buFontTx/>
              <a:buChar char="-"/>
            </a:pPr>
            <a:r>
              <a:rPr lang="pt-BR" dirty="0"/>
              <a:t>Validação do cenário e seus elementos;</a:t>
            </a:r>
          </a:p>
          <a:p>
            <a:pPr>
              <a:buFontTx/>
              <a:buChar char="-"/>
            </a:pPr>
            <a:r>
              <a:rPr lang="pt-BR" dirty="0"/>
              <a:t>Possibilidade de utilização;</a:t>
            </a:r>
          </a:p>
          <a:p>
            <a:pPr>
              <a:buFontTx/>
              <a:buChar char="-"/>
            </a:pPr>
            <a:r>
              <a:rPr lang="pt-BR" dirty="0"/>
              <a:t>Sugestões de melhorias.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9AFD954-47B5-42F4-8968-0C51F81DD4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Resultados</a:t>
            </a: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E9F65359-299C-4030-94AB-37B00F32B628}"/>
              </a:ext>
            </a:extLst>
          </p:cNvPr>
          <p:cNvGrpSpPr/>
          <p:nvPr/>
        </p:nvGrpSpPr>
        <p:grpSpPr>
          <a:xfrm>
            <a:off x="7375461" y="2014494"/>
            <a:ext cx="4362614" cy="4478381"/>
            <a:chOff x="7394250" y="2041743"/>
            <a:chExt cx="4362614" cy="4478381"/>
          </a:xfrm>
        </p:grpSpPr>
        <p:pic>
          <p:nvPicPr>
            <p:cNvPr id="6" name="Imagem 5">
              <a:extLst>
                <a:ext uri="{FF2B5EF4-FFF2-40B4-BE49-F238E27FC236}">
                  <a16:creationId xmlns:a16="http://schemas.microsoft.com/office/drawing/2014/main" id="{96710200-D25D-4CE2-AF59-D0FEE54316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94251" y="2041743"/>
              <a:ext cx="4362613" cy="4127326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E920C433-C9D5-41DC-807C-5628CF25B080}"/>
                </a:ext>
              </a:extLst>
            </p:cNvPr>
            <p:cNvSpPr txBox="1"/>
            <p:nvPr/>
          </p:nvSpPr>
          <p:spPr>
            <a:xfrm>
              <a:off x="7394250" y="6212347"/>
              <a:ext cx="43626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Prof. Carlos Nunes utilizando o aplicativo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3213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A7C86E-2CA3-4540-AD32-3A2110827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300A04A-3F32-4812-9913-50A6F81D2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aplicativo possui potencial para ser utilizado como ferramenta por psicólogos durante psicoterapias</a:t>
            </a:r>
          </a:p>
          <a:p>
            <a:r>
              <a:rPr lang="pt-BR" b="1" dirty="0"/>
              <a:t>Unity</a:t>
            </a:r>
            <a:r>
              <a:rPr lang="pt-BR" dirty="0"/>
              <a:t> se mostrou um ótimo motor de jogos para a criação do cenário e comportamentos dos elementos do cenário</a:t>
            </a:r>
          </a:p>
          <a:p>
            <a:r>
              <a:rPr lang="pt-BR" dirty="0"/>
              <a:t>O </a:t>
            </a:r>
            <a:r>
              <a:rPr lang="pt-BR" i="1" dirty="0"/>
              <a:t>plug-in</a:t>
            </a:r>
            <a:r>
              <a:rPr lang="pt-BR" dirty="0"/>
              <a:t> </a:t>
            </a:r>
            <a:r>
              <a:rPr lang="en-US" b="1" dirty="0"/>
              <a:t>Google Cardboard XR Plugin for Unity </a:t>
            </a:r>
            <a:r>
              <a:rPr lang="pt-BR" dirty="0"/>
              <a:t>facilitou a aplicação da visão estereoscópica e controle de movimentação da cabeça</a:t>
            </a:r>
          </a:p>
        </p:txBody>
      </p:sp>
    </p:spTree>
    <p:extLst>
      <p:ext uri="{BB962C8B-B14F-4D97-AF65-F5344CB8AC3E}">
        <p14:creationId xmlns:p14="http://schemas.microsoft.com/office/powerpoint/2010/main" val="14604857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A7C86E-2CA3-4540-AD32-3A2110827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Sugestões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300A04A-3F32-4812-9913-50A6F81D2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Adicionar mais componentes ao ambiente da cidade;</a:t>
            </a:r>
          </a:p>
          <a:p>
            <a:r>
              <a:rPr lang="pt-BR" dirty="0"/>
              <a:t>Implementar uma versão web/desktop que se conecta ao aplicativo móvel para acompanhamento do psicólogo;</a:t>
            </a:r>
          </a:p>
          <a:p>
            <a:r>
              <a:rPr lang="pt-BR" dirty="0"/>
              <a:t>Permitir a alteração dos valores na tela de configurações para personalizar a experiência do usuário;</a:t>
            </a:r>
          </a:p>
          <a:p>
            <a:r>
              <a:rPr lang="pt-BR" dirty="0"/>
              <a:t>Coletar dados fisiológicos, como batimentos cardíacos ou frequência respiratória, durante a utilização do aplicativo.</a:t>
            </a:r>
          </a:p>
        </p:txBody>
      </p:sp>
    </p:spTree>
    <p:extLst>
      <p:ext uri="{BB962C8B-B14F-4D97-AF65-F5344CB8AC3E}">
        <p14:creationId xmlns:p14="http://schemas.microsoft.com/office/powerpoint/2010/main" val="1061531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AB1F54-32C5-403B-BDE5-2F9F75375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7F12885-F7A1-4B0C-8AD4-FDC8219675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pt-BR" sz="2400" dirty="0"/>
              <a:t>Fobia é um medo persistente, excessivo e irreal, classificado como um transtorno de ansiedade, pode ser tratado com remédios ou psicoterapias, com acompanhamento médico;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pt-BR" sz="2400" dirty="0"/>
              <a:t>Uma das psicoterapias é o tratamento de exposição à realidade virtual, que melhorou com a evolução dos ambientes virtual, ajudando na imersão e no senso de presença dos usuários;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pt-BR" dirty="0"/>
              <a:t>O senso de presença dá aos usuários a percepção de estar no ambiente virtual, é importante para estimular nos usuários a sensação de desconforto e ansiedade;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pt-BR" sz="2400" dirty="0"/>
              <a:t>Com estes sentimentos que causam desconforto, é possível utilizar técnicas de gamificação para manter a motivação e engajamento do usuário.</a:t>
            </a:r>
          </a:p>
        </p:txBody>
      </p:sp>
    </p:spTree>
    <p:extLst>
      <p:ext uri="{BB962C8B-B14F-4D97-AF65-F5344CB8AC3E}">
        <p14:creationId xmlns:p14="http://schemas.microsoft.com/office/powerpoint/2010/main" val="3641122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75290C-3AE0-48AC-99C0-49FBFA9F8D65}"/>
              </a:ext>
            </a:extLst>
          </p:cNvPr>
          <p:cNvSpPr txBox="1">
            <a:spLocks/>
          </p:cNvSpPr>
          <p:nvPr/>
        </p:nvSpPr>
        <p:spPr>
          <a:xfrm>
            <a:off x="1152088" y="3340733"/>
            <a:ext cx="9887824" cy="900601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3600" dirty="0"/>
              <a:t>Muito obrigado!</a:t>
            </a: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60636D86-1E03-4CA1-8B6A-4A981B6C899A}"/>
              </a:ext>
            </a:extLst>
          </p:cNvPr>
          <p:cNvSpPr txBox="1">
            <a:spLocks/>
          </p:cNvSpPr>
          <p:nvPr/>
        </p:nvSpPr>
        <p:spPr>
          <a:xfrm>
            <a:off x="1152088" y="2166366"/>
            <a:ext cx="9887824" cy="900601"/>
          </a:xfrm>
          <a:prstGeom prst="rect">
            <a:avLst/>
          </a:prstGeom>
        </p:spPr>
        <p:txBody>
          <a:bodyPr vert="vert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6600" dirty="0">
                <a:latin typeface="Arial Rounded MT Bold" panose="020F0704030504030204" pitchFamily="34" charset="0"/>
              </a:rPr>
              <a:t>:)</a:t>
            </a:r>
          </a:p>
        </p:txBody>
      </p:sp>
    </p:spTree>
    <p:extLst>
      <p:ext uri="{BB962C8B-B14F-4D97-AF65-F5344CB8AC3E}">
        <p14:creationId xmlns:p14="http://schemas.microsoft.com/office/powerpoint/2010/main" val="3509671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AB1F54-32C5-403B-BDE5-2F9F75375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7F12885-F7A1-4B0C-8AD4-FDC8219675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Disponibilizar um aplicativo para auxiliar pacientes em tratamento de acrofobia utilizando terapia de exposição a realidade virtual junto a mecanismos de gamificação.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sz="2000" b="1" dirty="0"/>
              <a:t>Os objetivos específicos são:</a:t>
            </a:r>
          </a:p>
          <a:p>
            <a:pPr>
              <a:spcBef>
                <a:spcPts val="0"/>
              </a:spcBef>
            </a:pPr>
            <a:r>
              <a:rPr lang="pt-BR" dirty="0"/>
              <a:t>gerar ambiente virtual que favoreça o sentimento de ansiedade relacionado ao medo de altura; </a:t>
            </a:r>
          </a:p>
          <a:p>
            <a:pPr>
              <a:spcBef>
                <a:spcPts val="0"/>
              </a:spcBef>
            </a:pPr>
            <a:r>
              <a:rPr lang="pt-BR" dirty="0"/>
              <a:t>explorar mecanismos de desafios que o usuário deve realizar dentro do ambiente virtual e dar pontuações ao completar tais desafios; </a:t>
            </a:r>
          </a:p>
          <a:p>
            <a:pPr>
              <a:spcBef>
                <a:spcPts val="0"/>
              </a:spcBef>
            </a:pPr>
            <a:r>
              <a:rPr lang="pt-BR" dirty="0"/>
              <a:t>coletar dados da posição do usuário durante a utilização do aplicativo para permitir o acompanhamento da evolução do paciente; </a:t>
            </a:r>
          </a:p>
          <a:p>
            <a:pPr>
              <a:spcBef>
                <a:spcPts val="0"/>
              </a:spcBef>
            </a:pPr>
            <a:r>
              <a:rPr lang="pt-BR" dirty="0"/>
              <a:t>validar facilidade de uso e aceitação do aplicativo com profissionais da área.</a:t>
            </a:r>
          </a:p>
        </p:txBody>
      </p:sp>
    </p:spTree>
    <p:extLst>
      <p:ext uri="{BB962C8B-B14F-4D97-AF65-F5344CB8AC3E}">
        <p14:creationId xmlns:p14="http://schemas.microsoft.com/office/powerpoint/2010/main" val="3535218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3D53C7-FDE8-4EF4-A842-F3771C207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Realidade Virtual e Senso de Presença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47BC0E-6BBB-4D18-A0BB-169AC557A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Autofit/>
          </a:bodyPr>
          <a:lstStyle/>
          <a:p>
            <a:r>
              <a:rPr lang="pt-BR" sz="2400" dirty="0"/>
              <a:t>Realidade alternativa criada artificialmente, um ambiente digital que pode ser experimentado como um ambiente real</a:t>
            </a:r>
          </a:p>
          <a:p>
            <a:pPr lvl="1"/>
            <a:r>
              <a:rPr lang="pt-BR" sz="2000" dirty="0"/>
              <a:t>Sentidos como visão e audição são frequentemente explorados nestes ambientes</a:t>
            </a:r>
          </a:p>
          <a:p>
            <a:r>
              <a:rPr lang="pt-BR" sz="2400" dirty="0"/>
              <a:t>Senso de presença é percepção de estar no ambiente virtual, o mundo real é “desligado” e apenas o mundo virtual é visto e ouvido pelo usuário</a:t>
            </a:r>
          </a:p>
          <a:p>
            <a:pPr lvl="1"/>
            <a:r>
              <a:rPr lang="pt-BR" sz="2000" dirty="0"/>
              <a:t>Varia de usuário para usuário</a:t>
            </a:r>
          </a:p>
          <a:p>
            <a:r>
              <a:rPr lang="pt-BR" sz="2400" dirty="0"/>
              <a:t>A imersão mede o quão preciso um ambiente virtual é capaz de fazer com o que o usuário se sinta em uma realidade diferente da qual ele se encontra</a:t>
            </a:r>
          </a:p>
          <a:p>
            <a:pPr lvl="1"/>
            <a:r>
              <a:rPr lang="pt-BR" sz="2000" dirty="0"/>
              <a:t>Qualidade da imagem</a:t>
            </a:r>
          </a:p>
          <a:p>
            <a:pPr lvl="1"/>
            <a:r>
              <a:rPr lang="pt-BR" sz="2000" dirty="0"/>
              <a:t>Campo de visão</a:t>
            </a:r>
          </a:p>
          <a:p>
            <a:pPr lvl="1"/>
            <a:r>
              <a:rPr lang="pt-BR" sz="2000" dirty="0"/>
              <a:t>Precisão do tempo de resposta</a:t>
            </a:r>
          </a:p>
          <a:p>
            <a:pPr lvl="1"/>
            <a:r>
              <a:rPr lang="pt-BR" sz="2000" dirty="0"/>
              <a:t>Interação com elementos do ambiente virtual</a:t>
            </a:r>
          </a:p>
          <a:p>
            <a:endParaRPr lang="pt-BR" sz="240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8F7FBCF-337D-426C-BCD6-E006DBD252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" y="0"/>
            <a:ext cx="510072" cy="6858000"/>
          </a:xfrm>
        </p:spPr>
        <p:txBody>
          <a:bodyPr anchor="ctr">
            <a:normAutofit lnSpcReduction="10000"/>
          </a:bodyPr>
          <a:lstStyle/>
          <a:p>
            <a:pPr>
              <a:spcBef>
                <a:spcPts val="0"/>
              </a:spcBef>
            </a:pPr>
            <a:r>
              <a:rPr lang="pt-BR" sz="2400" dirty="0"/>
              <a:t>Fundamentação Teórica</a:t>
            </a:r>
          </a:p>
        </p:txBody>
      </p:sp>
    </p:spTree>
    <p:extLst>
      <p:ext uri="{BB962C8B-B14F-4D97-AF65-F5344CB8AC3E}">
        <p14:creationId xmlns:p14="http://schemas.microsoft.com/office/powerpoint/2010/main" val="517944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3D53C7-FDE8-4EF4-A842-F3771C207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Gamificação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47BC0E-6BBB-4D18-A0BB-169AC557A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Utilização de mecanismos de jogos como uma metodologia</a:t>
            </a:r>
          </a:p>
          <a:p>
            <a:r>
              <a:rPr lang="pt-BR" sz="2400" dirty="0"/>
              <a:t>Tem por objetivo tornar tarefas tediosas ou repetitivas mais agradáveis para melhorar o engajamento e a motivação de determinado público-alvo</a:t>
            </a:r>
          </a:p>
          <a:p>
            <a:r>
              <a:rPr lang="pt-BR" sz="2400" dirty="0"/>
              <a:t>Entre os elementos que podem ser utilizados, estão:</a:t>
            </a:r>
          </a:p>
          <a:p>
            <a:pPr lvl="1"/>
            <a:r>
              <a:rPr lang="pt-BR" sz="2000" dirty="0"/>
              <a:t>Metas</a:t>
            </a:r>
          </a:p>
          <a:p>
            <a:pPr lvl="1"/>
            <a:r>
              <a:rPr lang="pt-BR" sz="2000" dirty="0"/>
              <a:t>Respostas às ações do usuário</a:t>
            </a:r>
          </a:p>
          <a:p>
            <a:pPr lvl="1"/>
            <a:r>
              <a:rPr lang="pt-BR" dirty="0"/>
              <a:t>Desafios</a:t>
            </a:r>
          </a:p>
          <a:p>
            <a:pPr lvl="1"/>
            <a:r>
              <a:rPr lang="pt-BR"/>
              <a:t>Pontuação de desempenho</a:t>
            </a:r>
            <a:endParaRPr lang="pt-BR" sz="2000" dirty="0"/>
          </a:p>
          <a:p>
            <a:pPr lvl="1"/>
            <a:r>
              <a:rPr lang="pt-BR" sz="2000" dirty="0"/>
              <a:t>Recompensas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FB90E39-B916-454B-92E9-1E929E148C6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" y="0"/>
            <a:ext cx="510072" cy="6858000"/>
          </a:xfrm>
        </p:spPr>
        <p:txBody>
          <a:bodyPr anchor="ctr">
            <a:normAutofit lnSpcReduction="10000"/>
          </a:bodyPr>
          <a:lstStyle/>
          <a:p>
            <a:r>
              <a:rPr lang="pt-BR" sz="2400" dirty="0"/>
              <a:t>Fundamentação Teórica</a:t>
            </a:r>
          </a:p>
        </p:txBody>
      </p:sp>
    </p:spTree>
    <p:extLst>
      <p:ext uri="{BB962C8B-B14F-4D97-AF65-F5344CB8AC3E}">
        <p14:creationId xmlns:p14="http://schemas.microsoft.com/office/powerpoint/2010/main" val="390344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3D53C7-FDE8-4EF4-A842-F3771C207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Acrofobia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47BC0E-6BBB-4D18-A0BB-169AC557A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463" y="1825625"/>
            <a:ext cx="10515600" cy="4667250"/>
          </a:xfrm>
        </p:spPr>
        <p:txBody>
          <a:bodyPr/>
          <a:lstStyle/>
          <a:p>
            <a:r>
              <a:rPr lang="pt-BR" dirty="0"/>
              <a:t>Fobia específica relacionada à altura</a:t>
            </a:r>
          </a:p>
          <a:p>
            <a:pPr lvl="1"/>
            <a:r>
              <a:rPr lang="pt-BR" dirty="0"/>
              <a:t>Comumente associado a locais altos, como montes, janelas ou aviões</a:t>
            </a:r>
          </a:p>
          <a:p>
            <a:pPr lvl="1"/>
            <a:r>
              <a:rPr lang="pt-BR" dirty="0"/>
              <a:t>Também ocorre com situações específicas, como abismos, edifícios altos ou precipícios</a:t>
            </a:r>
          </a:p>
          <a:p>
            <a:r>
              <a:rPr lang="pt-BR" dirty="0"/>
              <a:t>Não está necessariamente relacionado a experiências traumáticas</a:t>
            </a:r>
          </a:p>
          <a:p>
            <a:r>
              <a:rPr lang="pt-BR" dirty="0"/>
              <a:t>Pode ocorrer ao estar em um local que estimule a fobia, quando imagina uma situação ou visualiza uma imagem</a:t>
            </a:r>
          </a:p>
          <a:p>
            <a:r>
              <a:rPr lang="pt-BR" dirty="0"/>
              <a:t>Atinge qualquer faixa etária, mas possui ocorrência maior com pessoas entre 5 e 7 anos e por volta dos 14 anos de idade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2FB8AB8-5AFF-434C-BD61-FDE05AF8C8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" y="0"/>
            <a:ext cx="510072" cy="6858000"/>
          </a:xfrm>
        </p:spPr>
        <p:txBody>
          <a:bodyPr anchor="ctr">
            <a:normAutofit lnSpcReduction="10000"/>
          </a:bodyPr>
          <a:lstStyle/>
          <a:p>
            <a:r>
              <a:rPr lang="pt-BR" sz="2400" dirty="0"/>
              <a:t>Fundamentação Teórica</a:t>
            </a:r>
          </a:p>
        </p:txBody>
      </p:sp>
    </p:spTree>
    <p:extLst>
      <p:ext uri="{BB962C8B-B14F-4D97-AF65-F5344CB8AC3E}">
        <p14:creationId xmlns:p14="http://schemas.microsoft.com/office/powerpoint/2010/main" val="173877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3D53C7-FDE8-4EF4-A842-F3771C207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Emprego da Realidade Virtual no tratamento de fobia de altura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47BC0E-6BBB-4D18-A0BB-169AC557A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3473"/>
            <a:ext cx="5399762" cy="4219401"/>
          </a:xfrm>
        </p:spPr>
        <p:txBody>
          <a:bodyPr/>
          <a:lstStyle/>
          <a:p>
            <a:r>
              <a:rPr lang="pt-BR" dirty="0"/>
              <a:t>Tem como objetivo utilizar realidade virtual para verificar, experimentalmente, os resultados que podem ser obtidos através desta metodologia no tratamento de fobia de altura</a:t>
            </a:r>
          </a:p>
          <a:p>
            <a:r>
              <a:rPr lang="pt-BR" dirty="0"/>
              <a:t>Possui um mundo virtual onde o paciente pode explorar uma vizinhança e utilizar um elevador panorâmico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2FB8AB8-5AFF-434C-BD61-FDE05AF8C8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" y="0"/>
            <a:ext cx="510072" cy="6858000"/>
          </a:xfrm>
        </p:spPr>
        <p:txBody>
          <a:bodyPr anchor="ctr">
            <a:normAutofit lnSpcReduction="10000"/>
          </a:bodyPr>
          <a:lstStyle/>
          <a:p>
            <a:r>
              <a:rPr lang="pt-BR" sz="2400" dirty="0"/>
              <a:t>Trabalho Correlato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DD8885D-8F30-4D38-A28C-0076E26E4A15}"/>
              </a:ext>
            </a:extLst>
          </p:cNvPr>
          <p:cNvSpPr txBox="1"/>
          <p:nvPr/>
        </p:nvSpPr>
        <p:spPr>
          <a:xfrm>
            <a:off x="838200" y="1690688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>
                    <a:lumMod val="50000"/>
                  </a:schemeClr>
                </a:solidFill>
              </a:rPr>
              <a:t>Estácio, Jacob e Artero (2016)</a:t>
            </a:r>
          </a:p>
        </p:txBody>
      </p:sp>
      <p:pic>
        <p:nvPicPr>
          <p:cNvPr id="6" name="Imagem 5" descr="Foto preta e branca de um prédio&#10;&#10;Descrição gerada automaticamente">
            <a:extLst>
              <a:ext uri="{FF2B5EF4-FFF2-40B4-BE49-F238E27FC236}">
                <a16:creationId xmlns:a16="http://schemas.microsoft.com/office/drawing/2014/main" id="{B5DC375E-AF1C-4DAC-AAFF-D21244A89D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9702" y="1449470"/>
            <a:ext cx="3420777" cy="2427336"/>
          </a:xfrm>
          <a:prstGeom prst="rect">
            <a:avLst/>
          </a:prstGeom>
          <a:noFill/>
          <a:ln w="6350" cmpd="sng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8" name="Imagem 7" descr="Uma imagem contendo edifício, ponte, tripé, em pé&#10;&#10;Descrição gerada automaticamente">
            <a:extLst>
              <a:ext uri="{FF2B5EF4-FFF2-40B4-BE49-F238E27FC236}">
                <a16:creationId xmlns:a16="http://schemas.microsoft.com/office/drawing/2014/main" id="{884F4CE9-A156-4D6F-B4A5-2928BD92B6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2000" y="4065538"/>
            <a:ext cx="3352140" cy="2427336"/>
          </a:xfrm>
          <a:prstGeom prst="rect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899322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3D53C7-FDE8-4EF4-A842-F3771C207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Emprego da Realidade Virtual no tratamento de fobia de altura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47BC0E-6BBB-4D18-A0BB-169AC557A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3473"/>
            <a:ext cx="10515600" cy="4219401"/>
          </a:xfrm>
        </p:spPr>
        <p:txBody>
          <a:bodyPr/>
          <a:lstStyle/>
          <a:p>
            <a:r>
              <a:rPr lang="pt-BR" dirty="0"/>
              <a:t>Concluiu que o ambiente virtual pode gerar comportamentos similares ao de um ambiente real, destacando que com a ajuda de equipamentos específicos de RV, é possível melhorar a imersão do indivíduo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2FB8AB8-5AFF-434C-BD61-FDE05AF8C8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" y="0"/>
            <a:ext cx="510072" cy="6858000"/>
          </a:xfrm>
        </p:spPr>
        <p:txBody>
          <a:bodyPr anchor="ctr">
            <a:normAutofit lnSpcReduction="10000"/>
          </a:bodyPr>
          <a:lstStyle/>
          <a:p>
            <a:r>
              <a:rPr lang="pt-BR" sz="2400" dirty="0"/>
              <a:t>Trabalho Correlato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DD8885D-8F30-4D38-A28C-0076E26E4A15}"/>
              </a:ext>
            </a:extLst>
          </p:cNvPr>
          <p:cNvSpPr txBox="1"/>
          <p:nvPr/>
        </p:nvSpPr>
        <p:spPr>
          <a:xfrm>
            <a:off x="838200" y="1690688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>
                    <a:lumMod val="50000"/>
                  </a:schemeClr>
                </a:solidFill>
              </a:rPr>
              <a:t>Estácio, Jacob e Artero (2016)</a:t>
            </a:r>
          </a:p>
        </p:txBody>
      </p:sp>
    </p:spTree>
    <p:extLst>
      <p:ext uri="{BB962C8B-B14F-4D97-AF65-F5344CB8AC3E}">
        <p14:creationId xmlns:p14="http://schemas.microsoft.com/office/powerpoint/2010/main" val="85046801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E2D449F25D45B41959E9DE755972DD8" ma:contentTypeVersion="13" ma:contentTypeDescription="Crie um novo documento." ma:contentTypeScope="" ma:versionID="0f527c120cba1affb953fcd0e789255a">
  <xsd:schema xmlns:xsd="http://www.w3.org/2001/XMLSchema" xmlns:xs="http://www.w3.org/2001/XMLSchema" xmlns:p="http://schemas.microsoft.com/office/2006/metadata/properties" xmlns:ns3="24095466-aeba-40b0-9884-8c6e5173cb77" xmlns:ns4="609509bd-2bd9-4fd0-8e4c-af2c80e98c9d" targetNamespace="http://schemas.microsoft.com/office/2006/metadata/properties" ma:root="true" ma:fieldsID="ca69b16c0725b1ebced4b67c76660bc3" ns3:_="" ns4:_="">
    <xsd:import namespace="24095466-aeba-40b0-9884-8c6e5173cb77"/>
    <xsd:import namespace="609509bd-2bd9-4fd0-8e4c-af2c80e98c9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OCR" minOccurs="0"/>
                <xsd:element ref="ns3:MediaServiceDateTake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4095466-aeba-40b0-9884-8c6e5173cb7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9509bd-2bd9-4fd0-8e4c-af2c80e98c9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ash de Dica de Compartilhamento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E015D97-6E29-4687-9EE5-DA1C09E66A1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27E9532-9D26-4FA9-98C5-05F45609FC98}">
  <ds:schemaRefs>
    <ds:schemaRef ds:uri="http://purl.org/dc/elements/1.1/"/>
    <ds:schemaRef ds:uri="http://schemas.microsoft.com/office/2006/documentManagement/types"/>
    <ds:schemaRef ds:uri="http://purl.org/dc/terms/"/>
    <ds:schemaRef ds:uri="609509bd-2bd9-4fd0-8e4c-af2c80e98c9d"/>
    <ds:schemaRef ds:uri="http://schemas.microsoft.com/office/infopath/2007/PartnerControls"/>
    <ds:schemaRef ds:uri="http://www.w3.org/XML/1998/namespace"/>
    <ds:schemaRef ds:uri="http://schemas.microsoft.com/office/2006/metadata/properties"/>
    <ds:schemaRef ds:uri="http://schemas.openxmlformats.org/package/2006/metadata/core-properties"/>
    <ds:schemaRef ds:uri="24095466-aeba-40b0-9884-8c6e5173cb77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6620EAB4-158D-47B0-A07B-2A8CA5AD62D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4095466-aeba-40b0-9884-8c6e5173cb77"/>
    <ds:schemaRef ds:uri="609509bd-2bd9-4fd0-8e4c-af2c80e98c9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970</TotalTime>
  <Words>1320</Words>
  <Application>Microsoft Office PowerPoint</Application>
  <PresentationFormat>Widescreen</PresentationFormat>
  <Paragraphs>152</Paragraphs>
  <Slides>30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30</vt:i4>
      </vt:variant>
    </vt:vector>
  </HeadingPairs>
  <TitlesOfParts>
    <vt:vector size="37" baseType="lpstr">
      <vt:lpstr>Arial</vt:lpstr>
      <vt:lpstr>Arial Rounded MT Bold</vt:lpstr>
      <vt:lpstr>Calibri</vt:lpstr>
      <vt:lpstr>Calibri Light</vt:lpstr>
      <vt:lpstr>Courier New</vt:lpstr>
      <vt:lpstr>Tema do Office</vt:lpstr>
      <vt:lpstr>Personalizar design</vt:lpstr>
      <vt:lpstr>ACROBOARD: APLICAÇÃO DE REALIDADE VIRTUAL E GAMIFICAÇÃO PARA AUXILIAR PACIENTES EM TRATAMENTO DE ACROFOBIA</vt:lpstr>
      <vt:lpstr>Roteiro</vt:lpstr>
      <vt:lpstr>Introdução</vt:lpstr>
      <vt:lpstr>Objetivos</vt:lpstr>
      <vt:lpstr>Realidade Virtual e Senso de Presença</vt:lpstr>
      <vt:lpstr>Gamificação</vt:lpstr>
      <vt:lpstr>Acrofobia</vt:lpstr>
      <vt:lpstr>Emprego da Realidade Virtual no tratamento de fobia de altura</vt:lpstr>
      <vt:lpstr>Emprego da Realidade Virtual no tratamento de fobia de altura</vt:lpstr>
      <vt:lpstr>Gamificação de procedimentos médicos</vt:lpstr>
      <vt:lpstr>Gamificação de procedimentos médicos</vt:lpstr>
      <vt:lpstr>Uma proposição de gamificação em sistemas m-Health para o engajamento dos usuários</vt:lpstr>
      <vt:lpstr>Uma proposição de gamificação em sistemas m-Health para o engajamento dos usuários</vt:lpstr>
      <vt:lpstr>Descrição do aplicativo</vt:lpstr>
      <vt:lpstr>Requisitos</vt:lpstr>
      <vt:lpstr>Especificação</vt:lpstr>
      <vt:lpstr>Especificação</vt:lpstr>
      <vt:lpstr>AcroboardConfiguration</vt:lpstr>
      <vt:lpstr>LevelGenerator</vt:lpstr>
      <vt:lpstr>PointRangeGenerator</vt:lpstr>
      <vt:lpstr>LogHandler e ReportManager</vt:lpstr>
      <vt:lpstr>Google Cardboard XR Plugin for Unity</vt:lpstr>
      <vt:lpstr>Operacionalidade da aplicação Telas da aplicação</vt:lpstr>
      <vt:lpstr>Operacionalidade da aplicação Elementos do cenário</vt:lpstr>
      <vt:lpstr>Operacionalidade da aplicação Menus dentro do cenário</vt:lpstr>
      <vt:lpstr>Testes de funcionalidade do aplicativo</vt:lpstr>
      <vt:lpstr>Testes de utilização por um profissional da área</vt:lpstr>
      <vt:lpstr>Conclusões</vt:lpstr>
      <vt:lpstr>Sugestões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Aplicação de realidade virtual e gamificação para auxiliar pacientes em tratamento de acrofobia</dc:title>
  <dc:creator>Alan Jantz</dc:creator>
  <cp:lastModifiedBy>Alan Felipe Jantz</cp:lastModifiedBy>
  <cp:revision>6</cp:revision>
  <dcterms:created xsi:type="dcterms:W3CDTF">2021-04-29T19:58:05Z</dcterms:created>
  <dcterms:modified xsi:type="dcterms:W3CDTF">2021-12-20T21:12:52Z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0x0101007E2D449F25D45B41959E9DE755972DD8</vt:lpwstr>
  </property>
</Properties>
</file>

<file path=docProps/thumbnail.jpeg>
</file>